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9"/>
  </p:notesMasterIdLst>
  <p:sldIdLst>
    <p:sldId id="257" r:id="rId2"/>
    <p:sldId id="259" r:id="rId3"/>
    <p:sldId id="260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9F9F9F"/>
    <a:srgbClr val="001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5946" autoAdjust="0"/>
  </p:normalViewPr>
  <p:slideViewPr>
    <p:cSldViewPr snapToGrid="0">
      <p:cViewPr varScale="1">
        <p:scale>
          <a:sx n="50" d="100"/>
          <a:sy n="50" d="100"/>
        </p:scale>
        <p:origin x="960" y="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2CABE-817E-41B7-A636-2B001F65E4B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C3811-9A12-43AB-B2BD-4E72A978863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85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17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1457" y="0"/>
            <a:ext cx="3900543" cy="6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Oded\Desktop\Talks\Codemotion - Milan 2017\so-ico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16" y="-189460"/>
            <a:ext cx="1240494" cy="1240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1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9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616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1" y="2554170"/>
            <a:ext cx="7216400" cy="1546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70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 baseline="0"/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1457" y="0"/>
            <a:ext cx="3900543" cy="68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Oded\Desktop\Talks\Codemotion - Milan 2017\so-ico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16" y="-189460"/>
            <a:ext cx="1240494" cy="1240494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10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46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21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47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13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59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35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82100" y="6477000"/>
            <a:ext cx="3009900" cy="381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t-IT" dirty="0" smtClean="0"/>
              <a:t>All slides are licensed </a:t>
            </a:r>
            <a:r>
              <a:rPr lang="en-GB" b="1" dirty="0" smtClean="0"/>
              <a:t>CC BY-NC-SA 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17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A366-6071-4F53-AFFE-3D1423D8A814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CEBCE-F035-4BE8-BF23-40E4A9B7B35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ext Placeholder 9"/>
          <p:cNvSpPr txBox="1">
            <a:spLocks/>
          </p:cNvSpPr>
          <p:nvPr userDrawn="1"/>
        </p:nvSpPr>
        <p:spPr>
          <a:xfrm>
            <a:off x="9182100" y="6477000"/>
            <a:ext cx="3009900" cy="3810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slides are licensed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 BY-NC-SA 3.0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88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8" y="1089638"/>
            <a:ext cx="12209328" cy="602389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5766" y="3"/>
            <a:ext cx="12192000" cy="3773713"/>
          </a:xfrm>
          <a:prstGeom prst="rect">
            <a:avLst/>
          </a:prstGeom>
          <a:solidFill>
            <a:srgbClr val="001236"/>
          </a:solidFill>
          <a:ln>
            <a:noFill/>
          </a:ln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grpSp>
        <p:nvGrpSpPr>
          <p:cNvPr id="7" name="Gruppo 6"/>
          <p:cNvGrpSpPr/>
          <p:nvPr/>
        </p:nvGrpSpPr>
        <p:grpSpPr>
          <a:xfrm flipV="1">
            <a:off x="0" y="6754484"/>
            <a:ext cx="12192000" cy="103516"/>
            <a:chOff x="-1" y="6756400"/>
            <a:chExt cx="9144002" cy="101600"/>
          </a:xfrm>
        </p:grpSpPr>
        <p:sp>
          <p:nvSpPr>
            <p:cNvPr id="9" name="Rettangolo 8"/>
            <p:cNvSpPr/>
            <p:nvPr/>
          </p:nvSpPr>
          <p:spPr>
            <a:xfrm>
              <a:off x="4597401" y="6756400"/>
              <a:ext cx="4546600" cy="101600"/>
            </a:xfrm>
            <a:prstGeom prst="rect">
              <a:avLst/>
            </a:prstGeom>
            <a:solidFill>
              <a:srgbClr val="0C2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-1" y="6756400"/>
              <a:ext cx="4597401" cy="101600"/>
            </a:xfrm>
            <a:prstGeom prst="rect">
              <a:avLst/>
            </a:prstGeom>
            <a:solidFill>
              <a:srgbClr val="FF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/>
            </a:p>
          </p:txBody>
        </p:sp>
      </p:grp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965869" y="1380888"/>
            <a:ext cx="11015924" cy="1546399"/>
          </a:xfrm>
        </p:spPr>
        <p:txBody>
          <a:bodyPr>
            <a:normAutofit fontScale="90000"/>
          </a:bodyPr>
          <a:lstStyle/>
          <a:p>
            <a:r>
              <a:rPr lang="it-IT" sz="6000" dirty="0" smtClean="0">
                <a:latin typeface="Trebuchet MS" panose="020B0603020202020204" pitchFamily="34" charset="0"/>
              </a:rPr>
              <a:t>Stack Overflow Behind the Scenes</a:t>
            </a:r>
            <a:endParaRPr lang="it-IT" sz="6000" dirty="0">
              <a:solidFill>
                <a:srgbClr val="FF5D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965869" y="2154087"/>
            <a:ext cx="7626338" cy="1546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itillium Web"/>
              <a:buNone/>
              <a:defRPr sz="36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Titillium Web"/>
              <a:buNone/>
              <a:defRPr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it-IT" sz="3733" b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Oded Coster - @OdedCoster</a:t>
            </a:r>
            <a:endParaRPr lang="it-IT" sz="3733" b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14" y="383351"/>
            <a:ext cx="3955206" cy="706287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97449" y="534985"/>
            <a:ext cx="6745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CODEMOTION MILAN - SPECIAL EDITION 10 </a:t>
            </a:r>
            <a:r>
              <a:rPr lang="mr-IN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–</a:t>
            </a:r>
            <a:r>
              <a:rPr lang="it-IT" sz="2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11 NOVEMBER 2017</a:t>
            </a:r>
            <a:endParaRPr lang="it-IT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Immagine 15" descr="IMG-6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449" y="1695751"/>
            <a:ext cx="268420" cy="80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286" y="5902615"/>
            <a:ext cx="1201059" cy="750661"/>
          </a:xfrm>
          <a:prstGeom prst="rect">
            <a:avLst/>
          </a:prstGeom>
        </p:spPr>
      </p:pic>
      <p:pic>
        <p:nvPicPr>
          <p:cNvPr id="2050" name="Picture 2" descr="C:\Users\Oded\Desktop\Talks\Codemotion - Milan 2017\so-ic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20116" y="1486940"/>
            <a:ext cx="1240494" cy="1240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9763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34 Million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3200" dirty="0" err="1" smtClean="0"/>
              <a:t>Elasticsearch</a:t>
            </a:r>
            <a:r>
              <a:rPr lang="en-US" altLang="en-US" sz="3200" dirty="0" smtClean="0"/>
              <a:t> Searches per Day</a:t>
            </a:r>
          </a:p>
        </p:txBody>
      </p:sp>
    </p:spTree>
    <p:extLst>
      <p:ext uri="{BB962C8B-B14F-4D97-AF65-F5344CB8AC3E}">
        <p14:creationId xmlns:p14="http://schemas.microsoft.com/office/powerpoint/2010/main" val="36969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600,000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3200" dirty="0" smtClean="0"/>
              <a:t>Sustained web socket connections</a:t>
            </a:r>
          </a:p>
          <a:p>
            <a:pPr marL="0" indent="0" algn="ctr">
              <a:buNone/>
            </a:pPr>
            <a:endParaRPr lang="en-US" altLang="en-US" sz="3200" dirty="0"/>
          </a:p>
          <a:p>
            <a:pPr marL="0" indent="0" algn="ctr">
              <a:buNone/>
            </a:pPr>
            <a:endParaRPr lang="en-US" altLang="en-US" sz="3200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(15,000 connections/second at peak)</a:t>
            </a:r>
          </a:p>
        </p:txBody>
      </p:sp>
    </p:spTree>
    <p:extLst>
      <p:ext uri="{BB962C8B-B14F-4D97-AF65-F5344CB8AC3E}">
        <p14:creationId xmlns:p14="http://schemas.microsoft.com/office/powerpoint/2010/main" val="1385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5.5 Billion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sz="3200" dirty="0"/>
          </a:p>
          <a:p>
            <a:pPr marL="0" indent="0" algn="ctr">
              <a:buNone/>
            </a:pPr>
            <a:r>
              <a:rPr lang="en-US" altLang="en-US" sz="3200" dirty="0" err="1" smtClean="0"/>
              <a:t>HAProxy</a:t>
            </a:r>
            <a:r>
              <a:rPr lang="en-US" altLang="en-US" sz="3200" dirty="0" smtClean="0"/>
              <a:t> Requests per Months</a:t>
            </a:r>
          </a:p>
          <a:p>
            <a:pPr marL="0" indent="0" algn="ctr">
              <a:buNone/>
            </a:pPr>
            <a:endParaRPr lang="en-US" altLang="en-US" sz="3200" dirty="0"/>
          </a:p>
          <a:p>
            <a:pPr marL="0" indent="0" algn="ctr">
              <a:buNone/>
            </a:pPr>
            <a:endParaRPr lang="en-US" altLang="en-US" sz="3200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(4,500 requests/second at peak)</a:t>
            </a:r>
          </a:p>
        </p:txBody>
      </p:sp>
    </p:spTree>
    <p:extLst>
      <p:ext uri="{BB962C8B-B14F-4D97-AF65-F5344CB8AC3E}">
        <p14:creationId xmlns:p14="http://schemas.microsoft.com/office/powerpoint/2010/main" val="13552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55 Terabytes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3200" dirty="0" smtClean="0"/>
              <a:t>Transferred a Month</a:t>
            </a:r>
          </a:p>
        </p:txBody>
      </p:sp>
    </p:spTree>
    <p:extLst>
      <p:ext uri="{BB962C8B-B14F-4D97-AF65-F5344CB8AC3E}">
        <p14:creationId xmlns:p14="http://schemas.microsoft.com/office/powerpoint/2010/main" val="18059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The Numbers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Hardware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526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2 Microsoft SQL Servers</a:t>
            </a:r>
          </a:p>
          <a:p>
            <a:pPr marL="0" indent="0" algn="ctr">
              <a:buNone/>
            </a:pPr>
            <a:r>
              <a:rPr lang="en-US" altLang="en-US" sz="4400" dirty="0" smtClean="0"/>
              <a:t>(1 is a read-only replica)</a:t>
            </a:r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1.5TB Ram, 16 cores * 2</a:t>
            </a:r>
            <a:endParaRPr lang="en-US" altLang="en-US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altLang="en-US" sz="4400" dirty="0" smtClean="0"/>
              <a:t>(Stack Overflow)</a:t>
            </a:r>
          </a:p>
        </p:txBody>
      </p:sp>
    </p:spTree>
    <p:extLst>
      <p:ext uri="{BB962C8B-B14F-4D97-AF65-F5344CB8AC3E}">
        <p14:creationId xmlns:p14="http://schemas.microsoft.com/office/powerpoint/2010/main" val="1210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2 Microsoft SQL Servers</a:t>
            </a:r>
          </a:p>
          <a:p>
            <a:pPr marL="0" indent="0" algn="ctr">
              <a:buNone/>
            </a:pPr>
            <a:r>
              <a:rPr lang="en-US" altLang="en-US" sz="4400" dirty="0" smtClean="0"/>
              <a:t>(1 is a read-only replica)</a:t>
            </a:r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768GB Ram, 8 cores * 2</a:t>
            </a:r>
          </a:p>
          <a:p>
            <a:pPr marL="0" indent="0" algn="ctr">
              <a:buNone/>
            </a:pPr>
            <a:r>
              <a:rPr lang="en-US" altLang="en-US" sz="4400" dirty="0" smtClean="0"/>
              <a:t>(rest of network)</a:t>
            </a:r>
          </a:p>
        </p:txBody>
      </p:sp>
    </p:spTree>
    <p:extLst>
      <p:ext uri="{BB962C8B-B14F-4D97-AF65-F5344CB8AC3E}">
        <p14:creationId xmlns:p14="http://schemas.microsoft.com/office/powerpoint/2010/main" val="16453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9 IIS Web Servers</a:t>
            </a:r>
          </a:p>
          <a:p>
            <a:pPr marL="0" indent="0" algn="ctr">
              <a:buNone/>
            </a:pPr>
            <a:r>
              <a:rPr lang="en-US" altLang="en-US" sz="4400" dirty="0" smtClean="0"/>
              <a:t>(+2 for staging)</a:t>
            </a:r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64 GB Ram, 12 cores * 2</a:t>
            </a:r>
          </a:p>
        </p:txBody>
      </p:sp>
    </p:spTree>
    <p:extLst>
      <p:ext uri="{BB962C8B-B14F-4D97-AF65-F5344CB8AC3E}">
        <p14:creationId xmlns:p14="http://schemas.microsoft.com/office/powerpoint/2010/main" val="23976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2 </a:t>
            </a:r>
            <a:r>
              <a:rPr lang="en-US" altLang="en-US" sz="4400" dirty="0" err="1" smtClean="0"/>
              <a:t>Redis</a:t>
            </a:r>
            <a:r>
              <a:rPr lang="en-US" altLang="en-US" sz="4400" dirty="0" smtClean="0"/>
              <a:t> Servers</a:t>
            </a:r>
          </a:p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256 GB Ram, 10 cores * 2</a:t>
            </a:r>
          </a:p>
        </p:txBody>
      </p:sp>
    </p:spTree>
    <p:extLst>
      <p:ext uri="{BB962C8B-B14F-4D97-AF65-F5344CB8AC3E}">
        <p14:creationId xmlns:p14="http://schemas.microsoft.com/office/powerpoint/2010/main" val="8848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3 Tag Engine Servers</a:t>
            </a:r>
          </a:p>
          <a:p>
            <a:pPr marL="0" indent="0" algn="ctr">
              <a:buNone/>
            </a:pPr>
            <a:r>
              <a:rPr lang="en-US" altLang="en-US" sz="4400" dirty="0" smtClean="0"/>
              <a:t>(</a:t>
            </a:r>
            <a:r>
              <a:rPr lang="en-GB" sz="4400" dirty="0"/>
              <a:t>really service </a:t>
            </a:r>
            <a:r>
              <a:rPr lang="en-GB" sz="4400" dirty="0" smtClean="0"/>
              <a:t>boxes</a:t>
            </a:r>
            <a:r>
              <a:rPr lang="en-US" altLang="en-US" sz="4400" dirty="0" smtClean="0"/>
              <a:t>)</a:t>
            </a:r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64 GB Ram, 6 cores * 2 (2)</a:t>
            </a:r>
          </a:p>
          <a:p>
            <a:pPr marL="0" indent="0" algn="ctr">
              <a:buNone/>
            </a:pPr>
            <a:r>
              <a:rPr lang="en-US" altLang="en-US" sz="4400" dirty="0" smtClean="0"/>
              <a:t>32 </a:t>
            </a:r>
            <a:r>
              <a:rPr lang="en-US" altLang="en-US" sz="4400" dirty="0"/>
              <a:t>GB Ram, 6 cores * 2 </a:t>
            </a:r>
            <a:r>
              <a:rPr lang="en-US" altLang="en-US" sz="4400" dirty="0" smtClean="0"/>
              <a:t>(1)</a:t>
            </a:r>
            <a:endParaRPr lang="en-US" altLang="en-US" sz="4400" dirty="0"/>
          </a:p>
          <a:p>
            <a:pPr marL="0" indent="0" algn="ctr">
              <a:buNone/>
            </a:pP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12560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Who Am I?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Nearly 5 years at Stack Overflow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54" y="2325306"/>
            <a:ext cx="5886693" cy="3920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3 </a:t>
            </a:r>
            <a:r>
              <a:rPr lang="en-US" altLang="en-US" sz="4400" dirty="0" err="1" smtClean="0"/>
              <a:t>Elasticsearch</a:t>
            </a:r>
            <a:r>
              <a:rPr lang="en-US" altLang="en-US" sz="4400" dirty="0" smtClean="0"/>
              <a:t> Servers</a:t>
            </a:r>
          </a:p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192 GB Ram, 8 cores * 2</a:t>
            </a:r>
          </a:p>
        </p:txBody>
      </p:sp>
    </p:spTree>
    <p:extLst>
      <p:ext uri="{BB962C8B-B14F-4D97-AF65-F5344CB8AC3E}">
        <p14:creationId xmlns:p14="http://schemas.microsoft.com/office/powerpoint/2010/main" val="11768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4 </a:t>
            </a:r>
            <a:r>
              <a:rPr lang="en-US" altLang="en-US" sz="4400" dirty="0" err="1" smtClean="0"/>
              <a:t>HAProxy</a:t>
            </a:r>
            <a:r>
              <a:rPr lang="en-US" altLang="en-US" sz="4400" dirty="0" smtClean="0"/>
              <a:t> Load Balancers</a:t>
            </a:r>
          </a:p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192 GB Ram, 4 cores * 2 (2)</a:t>
            </a:r>
          </a:p>
          <a:p>
            <a:pPr marL="0" indent="0" algn="ctr">
              <a:buNone/>
            </a:pPr>
            <a:r>
              <a:rPr lang="en-US" altLang="en-US" sz="4400" dirty="0" smtClean="0"/>
              <a:t>64GB Ram, 4 cores * 2 (2)</a:t>
            </a:r>
          </a:p>
          <a:p>
            <a:pPr marL="0" indent="0" algn="ctr">
              <a:buNone/>
            </a:pP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40863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2 Networks</a:t>
            </a:r>
          </a:p>
          <a:p>
            <a:pPr marL="0" indent="0" algn="ctr">
              <a:buNone/>
            </a:pPr>
            <a:r>
              <a:rPr lang="en-US" altLang="en-US" sz="4400" dirty="0" smtClean="0"/>
              <a:t>(switches + fabric extenders)</a:t>
            </a:r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GB" sz="4400" dirty="0"/>
              <a:t>Cisco Nexus </a:t>
            </a:r>
            <a:r>
              <a:rPr lang="en-GB" sz="4400" dirty="0" smtClean="0"/>
              <a:t>5596UP (</a:t>
            </a:r>
            <a:r>
              <a:rPr lang="en-GB" sz="4400" dirty="0" err="1" smtClean="0"/>
              <a:t>sw</a:t>
            </a:r>
            <a:r>
              <a:rPr lang="en-GB" sz="4400" dirty="0" smtClean="0"/>
              <a:t>)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/>
              <a:t>Cisco Nexus </a:t>
            </a:r>
            <a:r>
              <a:rPr lang="en-GB" sz="4400" dirty="0" smtClean="0"/>
              <a:t>2232TM (</a:t>
            </a:r>
            <a:r>
              <a:rPr lang="en-GB" sz="4400" dirty="0" err="1" smtClean="0"/>
              <a:t>fex</a:t>
            </a:r>
            <a:r>
              <a:rPr lang="en-GB" sz="4400" dirty="0" smtClean="0"/>
              <a:t>)</a:t>
            </a: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8586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2 Firewalls</a:t>
            </a:r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GB" sz="4400" dirty="0"/>
              <a:t>Fortinet </a:t>
            </a:r>
            <a:r>
              <a:rPr lang="en-GB" sz="4400" dirty="0" smtClean="0"/>
              <a:t>800C</a:t>
            </a: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3398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4400" dirty="0" smtClean="0"/>
              <a:t>4 Routers</a:t>
            </a:r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GB" sz="4400" dirty="0"/>
              <a:t>Cisco ASR-1001</a:t>
            </a:r>
            <a:br>
              <a:rPr lang="en-GB" sz="4400" dirty="0"/>
            </a:br>
            <a:r>
              <a:rPr lang="en-GB" sz="4400" dirty="0"/>
              <a:t>Cisco ASR-1001-x</a:t>
            </a:r>
            <a:endParaRPr lang="en-US" alt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9801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The Numbers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Server side render times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925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6000" dirty="0" smtClean="0"/>
              <a:t>18.3 </a:t>
            </a:r>
            <a:r>
              <a:rPr lang="en-US" altLang="en-US" sz="6000" dirty="0" err="1"/>
              <a:t>m</a:t>
            </a:r>
            <a:r>
              <a:rPr lang="en-US" altLang="en-US" sz="6000" dirty="0" err="1" smtClean="0"/>
              <a:t>s</a:t>
            </a:r>
            <a:endParaRPr lang="en-US" altLang="en-US" sz="6000" dirty="0" smtClean="0"/>
          </a:p>
          <a:p>
            <a:pPr marL="0" indent="0" algn="ctr">
              <a:buNone/>
            </a:pPr>
            <a:r>
              <a:rPr lang="en-GB" altLang="en-US" sz="4400" dirty="0"/>
              <a:t>(on average)</a:t>
            </a:r>
            <a:endParaRPr lang="en-US" altLang="en-US" sz="4400" dirty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GB" sz="4400" dirty="0" smtClean="0"/>
              <a:t>To Render a Question Page</a:t>
            </a:r>
          </a:p>
        </p:txBody>
      </p:sp>
    </p:spTree>
    <p:extLst>
      <p:ext uri="{BB962C8B-B14F-4D97-AF65-F5344CB8AC3E}">
        <p14:creationId xmlns:p14="http://schemas.microsoft.com/office/powerpoint/2010/main" val="28269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914400" y="116632"/>
            <a:ext cx="10363200" cy="5826968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4400" dirty="0" smtClean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US" altLang="en-US" sz="6000" dirty="0" smtClean="0"/>
              <a:t>12.2 </a:t>
            </a:r>
            <a:r>
              <a:rPr lang="en-US" altLang="en-US" sz="6000" dirty="0"/>
              <a:t>m</a:t>
            </a:r>
            <a:r>
              <a:rPr lang="en-US" altLang="en-US" sz="6000" dirty="0" smtClean="0"/>
              <a:t>s</a:t>
            </a:r>
          </a:p>
          <a:p>
            <a:pPr marL="0" indent="0" algn="ctr">
              <a:buNone/>
            </a:pPr>
            <a:r>
              <a:rPr lang="en-GB" altLang="en-US" sz="4400" dirty="0"/>
              <a:t>(on average)</a:t>
            </a:r>
            <a:endParaRPr lang="en-US" altLang="en-US" sz="4400" dirty="0"/>
          </a:p>
          <a:p>
            <a:pPr marL="0" indent="0" algn="ctr">
              <a:buNone/>
            </a:pPr>
            <a:endParaRPr lang="en-US" altLang="en-US" sz="4400" dirty="0"/>
          </a:p>
          <a:p>
            <a:pPr marL="0" indent="0" algn="ctr">
              <a:buNone/>
            </a:pPr>
            <a:r>
              <a:rPr lang="en-GB" sz="4400" dirty="0" smtClean="0"/>
              <a:t>To Render the Home Page</a:t>
            </a:r>
          </a:p>
        </p:txBody>
      </p:sp>
    </p:spTree>
    <p:extLst>
      <p:ext uri="{BB962C8B-B14F-4D97-AF65-F5344CB8AC3E}">
        <p14:creationId xmlns:p14="http://schemas.microsoft.com/office/powerpoint/2010/main" val="24496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How it is done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Teamwork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951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Globally Distributed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Stack Overflow has people all over the world:</a:t>
            </a:r>
          </a:p>
          <a:p>
            <a:pPr>
              <a:buFontTx/>
              <a:buChar char="-"/>
            </a:pPr>
            <a:r>
              <a:rPr lang="en-GB" dirty="0" smtClean="0"/>
              <a:t>SE Asia: Japan, Australia</a:t>
            </a:r>
          </a:p>
          <a:p>
            <a:pPr>
              <a:buFontTx/>
              <a:buChar char="-"/>
            </a:pPr>
            <a:r>
              <a:rPr lang="en-GB" dirty="0" smtClean="0"/>
              <a:t>Across Europe (Russia, France, Slovenia, Germany, UK and more)</a:t>
            </a:r>
          </a:p>
          <a:p>
            <a:pPr>
              <a:buFontTx/>
              <a:buChar char="-"/>
            </a:pPr>
            <a:r>
              <a:rPr lang="en-GB" dirty="0" smtClean="0"/>
              <a:t>Across the US (New York, Colorado, Hawaii, North Carolina and more) </a:t>
            </a:r>
          </a:p>
          <a:p>
            <a:pPr>
              <a:buFontTx/>
              <a:buChar char="-"/>
            </a:pPr>
            <a:r>
              <a:rPr lang="en-GB" dirty="0" smtClean="0"/>
              <a:t>Around 250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32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Overview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The numbers</a:t>
            </a:r>
          </a:p>
          <a:p>
            <a:r>
              <a:rPr lang="en-US" altLang="en-US" dirty="0" smtClean="0"/>
              <a:t>Teamwork</a:t>
            </a:r>
          </a:p>
          <a:p>
            <a:r>
              <a:rPr lang="en-US" altLang="en-US" dirty="0" smtClean="0"/>
              <a:t>Web platform</a:t>
            </a:r>
          </a:p>
          <a:p>
            <a:r>
              <a:rPr lang="en-US" altLang="en-US" dirty="0" smtClean="0"/>
              <a:t>Scaling/Performance</a:t>
            </a:r>
          </a:p>
          <a:p>
            <a:r>
              <a:rPr lang="en-US" altLang="en-US" dirty="0" smtClean="0"/>
              <a:t>The Cloud</a:t>
            </a:r>
          </a:p>
        </p:txBody>
      </p:sp>
    </p:spTree>
    <p:extLst>
      <p:ext uri="{BB962C8B-B14F-4D97-AF65-F5344CB8AC3E}">
        <p14:creationId xmlns:p14="http://schemas.microsoft.com/office/powerpoint/2010/main" val="39732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Multi-discipline teams – developers, designers, product manager, marketing, sales.</a:t>
            </a:r>
          </a:p>
          <a:p>
            <a:r>
              <a:rPr lang="en-GB" dirty="0" smtClean="0"/>
              <a:t>Small teams – 5-10 people in each</a:t>
            </a:r>
          </a:p>
          <a:p>
            <a:r>
              <a:rPr lang="en-GB" dirty="0" smtClean="0"/>
              <a:t>Focused on specific areas – Talent, Q&amp;A Profiles, DAG, Jobs etc…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7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Sync:</a:t>
            </a:r>
          </a:p>
          <a:p>
            <a:r>
              <a:rPr lang="en-GB" dirty="0"/>
              <a:t>Stack Chat / </a:t>
            </a:r>
            <a:r>
              <a:rPr lang="en-GB" dirty="0" smtClean="0"/>
              <a:t>Slack (team preference)</a:t>
            </a:r>
            <a:endParaRPr lang="en-GB" dirty="0"/>
          </a:p>
          <a:p>
            <a:r>
              <a:rPr lang="en-GB" dirty="0"/>
              <a:t>Google </a:t>
            </a:r>
            <a:r>
              <a:rPr lang="en-GB" dirty="0" smtClean="0"/>
              <a:t>Hangouts</a:t>
            </a:r>
          </a:p>
          <a:p>
            <a:r>
              <a:rPr lang="en-GB" dirty="0" smtClean="0"/>
              <a:t>Zoom (for larger groups/presentations)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Video is recorded and uploaded to YouTube channel.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0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/>
              <a:t>Async</a:t>
            </a:r>
            <a:r>
              <a:rPr lang="en-GB" dirty="0" smtClean="0"/>
              <a:t>:</a:t>
            </a:r>
          </a:p>
          <a:p>
            <a:r>
              <a:rPr lang="en-GB" dirty="0" smtClean="0"/>
              <a:t>Google Docs - specs, RFCs…</a:t>
            </a:r>
          </a:p>
          <a:p>
            <a:r>
              <a:rPr lang="en-GB" dirty="0" smtClean="0"/>
              <a:t>Trello – project work, organising</a:t>
            </a:r>
          </a:p>
          <a:p>
            <a:r>
              <a:rPr lang="en-GB" dirty="0" smtClean="0"/>
              <a:t>YouTube - keynotes, fireside chat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Point: have a record that people can refer to wherever and whenever they are</a:t>
            </a:r>
          </a:p>
        </p:txBody>
      </p:sp>
    </p:spTree>
    <p:extLst>
      <p:ext uri="{BB962C8B-B14F-4D97-AF65-F5344CB8AC3E}">
        <p14:creationId xmlns:p14="http://schemas.microsoft.com/office/powerpoint/2010/main" val="8735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 Bots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Say when CI builds happen and what’s in them: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Who built to production and when: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897" y="2362201"/>
            <a:ext cx="11490207" cy="126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916" y="4756564"/>
            <a:ext cx="11850168" cy="666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5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 Bots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Some specific exceptions: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Unusual exception volumes: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883" y="2420889"/>
            <a:ext cx="10504234" cy="165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640" y="4941169"/>
            <a:ext cx="11610720" cy="443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3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 Bots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And a bit of fun…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391" y="2636912"/>
            <a:ext cx="11081051" cy="3166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3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 Bots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And a bit of fun…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564" y="2183655"/>
            <a:ext cx="6158936" cy="4495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8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 Bots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And a bit of fun…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350" y="2348879"/>
            <a:ext cx="4535850" cy="44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9990" y="2354269"/>
            <a:ext cx="4585009" cy="4503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29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Chat Bots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And a bit of fun…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3722" y="2303652"/>
            <a:ext cx="4704556" cy="4504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8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How it is done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Web framework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302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en-US" dirty="0" smtClean="0"/>
              <a:t>The Numbers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905289" y="3886200"/>
            <a:ext cx="10381423" cy="17526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For Stack </a:t>
            </a:r>
            <a:r>
              <a:rPr lang="en-US" altLang="en-US" sz="3200" dirty="0"/>
              <a:t>Overflow and all other </a:t>
            </a:r>
            <a:r>
              <a:rPr lang="en-US" altLang="en-US" sz="3200" dirty="0" smtClean="0"/>
              <a:t>Q&amp;A sites and the different services (chat, stackexchange.com, Talent, Business </a:t>
            </a:r>
            <a:r>
              <a:rPr lang="en-US" altLang="en-US" sz="3200" dirty="0" err="1" smtClean="0"/>
              <a:t>etc</a:t>
            </a:r>
            <a:r>
              <a:rPr lang="en-US" altLang="en-US" sz="3200" dirty="0" smtClean="0"/>
              <a:t>…)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764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Core Stack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C#</a:t>
            </a:r>
          </a:p>
          <a:p>
            <a:r>
              <a:rPr lang="en-GB" sz="3200" dirty="0" smtClean="0"/>
              <a:t>LESS </a:t>
            </a:r>
            <a:r>
              <a:rPr lang="en-GB" sz="3200" dirty="0">
                <a:sym typeface="Wingdings" panose="05000000000000000000" pitchFamily="2" charset="2"/>
              </a:rPr>
              <a:t> </a:t>
            </a:r>
            <a:r>
              <a:rPr lang="en-GB" sz="3200" dirty="0" smtClean="0"/>
              <a:t>CSS</a:t>
            </a:r>
          </a:p>
          <a:p>
            <a:r>
              <a:rPr lang="en-GB" sz="3200" dirty="0" err="1" smtClean="0"/>
              <a:t>TypeScript</a:t>
            </a:r>
            <a:r>
              <a:rPr lang="en-GB" sz="3200" dirty="0" smtClean="0"/>
              <a:t> </a:t>
            </a:r>
            <a:r>
              <a:rPr lang="en-GB" sz="3200" dirty="0" smtClean="0">
                <a:sym typeface="Wingdings" panose="05000000000000000000" pitchFamily="2" charset="2"/>
              </a:rPr>
              <a:t></a:t>
            </a:r>
            <a:r>
              <a:rPr lang="en-GB" sz="3200" dirty="0" smtClean="0"/>
              <a:t> JavaScript</a:t>
            </a:r>
          </a:p>
          <a:p>
            <a:r>
              <a:rPr lang="en-GB" sz="3200" dirty="0" smtClean="0"/>
              <a:t>ASP.NET/MVC</a:t>
            </a:r>
          </a:p>
          <a:p>
            <a:r>
              <a:rPr lang="en-GB" sz="3200" dirty="0" smtClean="0"/>
              <a:t>IIS</a:t>
            </a:r>
          </a:p>
          <a:p>
            <a:r>
              <a:rPr lang="en-GB" sz="3200" dirty="0" smtClean="0"/>
              <a:t>SQL Server – T-SQL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83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Cast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HAProxy</a:t>
            </a:r>
            <a:r>
              <a:rPr lang="en-GB" sz="3200" dirty="0"/>
              <a:t> - on CentOS</a:t>
            </a:r>
          </a:p>
          <a:p>
            <a:r>
              <a:rPr lang="en-GB" sz="3200" dirty="0" err="1"/>
              <a:t>Redis</a:t>
            </a:r>
            <a:r>
              <a:rPr lang="en-GB" sz="3200" dirty="0"/>
              <a:t> - on CentOS</a:t>
            </a:r>
          </a:p>
          <a:p>
            <a:r>
              <a:rPr lang="en-GB" sz="3200" dirty="0" err="1"/>
              <a:t>Elasticsearch</a:t>
            </a:r>
            <a:r>
              <a:rPr lang="en-GB" sz="3200" dirty="0"/>
              <a:t> - on CentOS</a:t>
            </a:r>
          </a:p>
          <a:p>
            <a:r>
              <a:rPr lang="en-GB" sz="3200" dirty="0"/>
              <a:t>Tag Engine - on Windows</a:t>
            </a:r>
          </a:p>
        </p:txBody>
      </p:sp>
    </p:spTree>
    <p:extLst>
      <p:ext uri="{BB962C8B-B14F-4D97-AF65-F5344CB8AC3E}">
        <p14:creationId xmlns:p14="http://schemas.microsoft.com/office/powerpoint/2010/main" val="10387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 Agnostic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Stack Overflow uses what makes sense and in a way it makes sense to use.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err="1" smtClean="0"/>
              <a:t>HAProxy</a:t>
            </a:r>
            <a:r>
              <a:rPr lang="en-GB" sz="3200" dirty="0" smtClean="0"/>
              <a:t> on windows? Doesn’t make sense</a:t>
            </a:r>
          </a:p>
          <a:p>
            <a:pPr marL="0" indent="0">
              <a:buNone/>
            </a:pPr>
            <a:r>
              <a:rPr lang="en-GB" sz="3200" dirty="0" smtClean="0"/>
              <a:t>Tag Engine on Linux? Doesn’t make sense (yet!)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147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Visual Studio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Git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err="1" smtClean="0"/>
              <a:t>GitLab</a:t>
            </a:r>
            <a:endParaRPr lang="en-GB" sz="3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TeamCity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 smtClean="0"/>
              <a:t>SSMS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319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Local environments for developers</a:t>
            </a:r>
          </a:p>
          <a:p>
            <a:pPr lvl="1"/>
            <a:r>
              <a:rPr lang="en-GB" sz="3200" dirty="0" smtClean="0"/>
              <a:t>IIS, SQL Server, </a:t>
            </a:r>
            <a:r>
              <a:rPr lang="en-GB" sz="3200" dirty="0" err="1" smtClean="0"/>
              <a:t>Redis</a:t>
            </a:r>
            <a:r>
              <a:rPr lang="en-GB" sz="3200" dirty="0" smtClean="0"/>
              <a:t>, </a:t>
            </a:r>
            <a:r>
              <a:rPr lang="en-GB" sz="3200" dirty="0" err="1" smtClean="0"/>
              <a:t>Elasticsearch</a:t>
            </a:r>
            <a:r>
              <a:rPr lang="en-GB" sz="3200" dirty="0" smtClean="0"/>
              <a:t>, socket server</a:t>
            </a:r>
          </a:p>
          <a:p>
            <a:pPr lvl="1"/>
            <a:r>
              <a:rPr lang="en-GB" sz="3200" dirty="0" err="1" smtClean="0"/>
              <a:t>devlocalsetup</a:t>
            </a:r>
            <a:r>
              <a:rPr lang="en-GB" sz="3200" dirty="0" smtClean="0"/>
              <a:t> – </a:t>
            </a:r>
            <a:r>
              <a:rPr lang="en-GB" sz="3200" dirty="0" err="1" smtClean="0"/>
              <a:t>powershell</a:t>
            </a:r>
            <a:r>
              <a:rPr lang="en-GB" sz="3200" dirty="0" smtClean="0"/>
              <a:t> scripts to install pretty much the whole stack, as needed</a:t>
            </a:r>
          </a:p>
          <a:p>
            <a:r>
              <a:rPr lang="en-GB" sz="3200" dirty="0" smtClean="0"/>
              <a:t>Mostly work off master</a:t>
            </a:r>
          </a:p>
          <a:p>
            <a:pPr lvl="1"/>
            <a:r>
              <a:rPr lang="en-GB" sz="3200" dirty="0" smtClean="0"/>
              <a:t>For complex work and reviews – PRs</a:t>
            </a:r>
          </a:p>
          <a:p>
            <a:r>
              <a:rPr lang="en-GB" sz="3200" dirty="0" smtClean="0"/>
              <a:t>Not much in tests</a:t>
            </a:r>
          </a:p>
          <a:p>
            <a:pPr lvl="1"/>
            <a:r>
              <a:rPr lang="en-GB" sz="3200" dirty="0" smtClean="0"/>
              <a:t>Depends on team</a:t>
            </a:r>
          </a:p>
        </p:txBody>
      </p:sp>
    </p:spTree>
    <p:extLst>
      <p:ext uri="{BB962C8B-B14F-4D97-AF65-F5344CB8AC3E}">
        <p14:creationId xmlns:p14="http://schemas.microsoft.com/office/powerpoint/2010/main" val="20814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Promotion to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Can by done by any developer at any time – one click </a:t>
            </a:r>
            <a:r>
              <a:rPr lang="en-GB" sz="3200" dirty="0" smtClean="0"/>
              <a:t>deploy</a:t>
            </a:r>
          </a:p>
          <a:p>
            <a:r>
              <a:rPr lang="en-GB" sz="3200" dirty="0" smtClean="0"/>
              <a:t>CI build to dev on push to origin</a:t>
            </a:r>
          </a:p>
          <a:p>
            <a:r>
              <a:rPr lang="en-GB" sz="3200" dirty="0" smtClean="0"/>
              <a:t>Meta build – “staging”</a:t>
            </a:r>
          </a:p>
          <a:p>
            <a:r>
              <a:rPr lang="en-GB" sz="3200" dirty="0" smtClean="0"/>
              <a:t>Prod build</a:t>
            </a:r>
          </a:p>
          <a:p>
            <a:r>
              <a:rPr lang="en-GB" sz="3200" dirty="0" smtClean="0"/>
              <a:t>Watch logs and </a:t>
            </a:r>
            <a:r>
              <a:rPr lang="en-GB" sz="3200" dirty="0" err="1" smtClean="0"/>
              <a:t>metas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679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the Build does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Localization (JavaScript, C#, Razor views)</a:t>
            </a:r>
          </a:p>
          <a:p>
            <a:r>
              <a:rPr lang="en-GB" sz="3200" dirty="0" smtClean="0"/>
              <a:t>LESS compilation + </a:t>
            </a:r>
            <a:r>
              <a:rPr lang="en-GB" sz="3200" dirty="0" err="1" smtClean="0"/>
              <a:t>minification</a:t>
            </a:r>
            <a:endParaRPr lang="en-GB" sz="3200" dirty="0" smtClean="0"/>
          </a:p>
          <a:p>
            <a:r>
              <a:rPr lang="en-GB" sz="3200" dirty="0" smtClean="0"/>
              <a:t>JavaScript bundling + </a:t>
            </a:r>
            <a:r>
              <a:rPr lang="en-GB" sz="3200" dirty="0" err="1" smtClean="0"/>
              <a:t>minification</a:t>
            </a:r>
            <a:endParaRPr lang="en-GB" sz="3200" dirty="0" smtClean="0"/>
          </a:p>
          <a:p>
            <a:pPr lvl="1"/>
            <a:r>
              <a:rPr lang="en-GB" sz="3200" dirty="0" err="1" smtClean="0"/>
              <a:t>TypeScript</a:t>
            </a:r>
            <a:r>
              <a:rPr lang="en-GB" sz="3200" dirty="0" smtClean="0"/>
              <a:t> </a:t>
            </a:r>
            <a:r>
              <a:rPr lang="en-GB" sz="3200" dirty="0" err="1" smtClean="0"/>
              <a:t>transpiles</a:t>
            </a:r>
            <a:r>
              <a:rPr lang="en-GB" sz="3200" dirty="0" smtClean="0"/>
              <a:t> are during dev</a:t>
            </a:r>
          </a:p>
          <a:p>
            <a:r>
              <a:rPr lang="en-GB" sz="3200" dirty="0" smtClean="0"/>
              <a:t>Configuration transforms</a:t>
            </a:r>
          </a:p>
          <a:p>
            <a:r>
              <a:rPr lang="en-GB" sz="3200" dirty="0" smtClean="0"/>
              <a:t>SQL migrations – in house tool</a:t>
            </a:r>
          </a:p>
          <a:p>
            <a:r>
              <a:rPr lang="en-GB" sz="3200" dirty="0" smtClean="0"/>
              <a:t>Rolling build – 100% uptime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7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How it is done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Performance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54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and Alerting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Mini Profiler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	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946" y="2996952"/>
            <a:ext cx="3212109" cy="1265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4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and Alerting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96" y="1475196"/>
            <a:ext cx="4905209" cy="5377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6000" dirty="0" smtClean="0"/>
              <a:t>1.3 Billion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Page Views per Month</a:t>
            </a:r>
          </a:p>
        </p:txBody>
      </p:sp>
    </p:spTree>
    <p:extLst>
      <p:ext uri="{BB962C8B-B14F-4D97-AF65-F5344CB8AC3E}">
        <p14:creationId xmlns:p14="http://schemas.microsoft.com/office/powerpoint/2010/main" val="19806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and Alerting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5576" y="1468140"/>
            <a:ext cx="7740848" cy="5323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and Alerting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4864" y="1600200"/>
            <a:ext cx="5862273" cy="5204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59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8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 smtClean="0"/>
              <a:t>Opeserver</a:t>
            </a:r>
            <a:r>
              <a:rPr lang="en-GB" sz="3200" dirty="0" smtClean="0"/>
              <a:t> – dashboard and more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4" y="2259856"/>
            <a:ext cx="10748912" cy="4578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85" y="2057207"/>
            <a:ext cx="8247031" cy="48007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Web servers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098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632" y="2032000"/>
            <a:ext cx="7652737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SQL servers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333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00" y="2044701"/>
            <a:ext cx="9689201" cy="4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SQL server – drill 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298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2191189"/>
            <a:ext cx="8826500" cy="46668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SQL server – top queries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006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7" y="2044700"/>
            <a:ext cx="11971266" cy="40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Exceptions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981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" y="2044700"/>
            <a:ext cx="12098423" cy="41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Exceptions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879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68555"/>
            <a:ext cx="9956800" cy="47138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Redis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320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6700" dirty="0" smtClean="0"/>
              <a:t>370 Million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HTTP requests a day</a:t>
            </a:r>
          </a:p>
          <a:p>
            <a:pPr marL="0" indent="0" algn="ctr">
              <a:buNone/>
            </a:pPr>
            <a:endParaRPr lang="en-US" altLang="en-US" sz="3200" dirty="0"/>
          </a:p>
          <a:p>
            <a:pPr marL="0" indent="0" algn="ctr">
              <a:buNone/>
            </a:pPr>
            <a:endParaRPr lang="en-US" altLang="en-US" sz="3200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(CDN gets another 3.7 billion)</a:t>
            </a:r>
          </a:p>
          <a:p>
            <a:pPr marL="0" indent="0" algn="ctr">
              <a:buNone/>
            </a:pPr>
            <a:r>
              <a:rPr lang="en-US" altLang="en-US" sz="3200" dirty="0"/>
              <a:t>t</a:t>
            </a:r>
            <a:r>
              <a:rPr lang="en-US" altLang="en-US" sz="3200" dirty="0" smtClean="0"/>
              <a:t>hat’s 99.9% cached!</a:t>
            </a:r>
          </a:p>
        </p:txBody>
      </p:sp>
    </p:spTree>
    <p:extLst>
      <p:ext uri="{BB962C8B-B14F-4D97-AF65-F5344CB8AC3E}">
        <p14:creationId xmlns:p14="http://schemas.microsoft.com/office/powerpoint/2010/main" val="11922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991185"/>
            <a:ext cx="11201400" cy="48668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Elasticsearch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44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972300"/>
            <a:ext cx="9791700" cy="48856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HAProxy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9535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0610" y="2019300"/>
            <a:ext cx="9470780" cy="48283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Grafana</a:t>
            </a:r>
            <a:r>
              <a:rPr lang="en-GB" sz="3200" dirty="0" smtClean="0"/>
              <a:t> – dashboards</a:t>
            </a:r>
          </a:p>
        </p:txBody>
      </p:sp>
    </p:spTree>
    <p:extLst>
      <p:ext uri="{BB962C8B-B14F-4D97-AF65-F5344CB8AC3E}">
        <p14:creationId xmlns:p14="http://schemas.microsoft.com/office/powerpoint/2010/main" val="17264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25" y="2034188"/>
            <a:ext cx="7384751" cy="48238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Bosun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97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80" y="2025645"/>
            <a:ext cx="7377641" cy="48323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Bosun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688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48" y="1968501"/>
            <a:ext cx="6461704" cy="4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37849" y="1473201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/>
              <a:t>Bosun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277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Monitoring and Alerting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Mini profiler</a:t>
            </a:r>
            <a:r>
              <a:rPr lang="en-GB" sz="3200" dirty="0"/>
              <a:t>: </a:t>
            </a:r>
            <a:r>
              <a:rPr lang="en-GB" sz="3200" u="sng" dirty="0">
                <a:solidFill>
                  <a:srgbClr val="0070C0"/>
                </a:solidFill>
              </a:rPr>
              <a:t>github.com/</a:t>
            </a:r>
            <a:r>
              <a:rPr lang="en-GB" sz="3200" u="sng" dirty="0" err="1">
                <a:solidFill>
                  <a:srgbClr val="0070C0"/>
                </a:solidFill>
              </a:rPr>
              <a:t>MiniProfiler</a:t>
            </a:r>
            <a:endParaRPr lang="en-GB" sz="32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3200" dirty="0" err="1" smtClean="0"/>
              <a:t>Opserver</a:t>
            </a:r>
            <a:r>
              <a:rPr lang="en-GB" sz="3200" dirty="0"/>
              <a:t>: </a:t>
            </a:r>
            <a:r>
              <a:rPr lang="en-GB" sz="3200" u="sng" dirty="0">
                <a:solidFill>
                  <a:srgbClr val="0070C0"/>
                </a:solidFill>
              </a:rPr>
              <a:t>github.com/</a:t>
            </a:r>
            <a:r>
              <a:rPr lang="en-GB" sz="3200" u="sng" dirty="0" err="1">
                <a:solidFill>
                  <a:srgbClr val="0070C0"/>
                </a:solidFill>
              </a:rPr>
              <a:t>opserver</a:t>
            </a:r>
            <a:r>
              <a:rPr lang="en-GB" sz="3200" u="sng" dirty="0">
                <a:solidFill>
                  <a:srgbClr val="0070C0"/>
                </a:solidFill>
              </a:rPr>
              <a:t>/</a:t>
            </a:r>
            <a:r>
              <a:rPr lang="en-GB" sz="3200" u="sng" dirty="0" err="1">
                <a:solidFill>
                  <a:srgbClr val="0070C0"/>
                </a:solidFill>
              </a:rPr>
              <a:t>Opserver</a:t>
            </a:r>
            <a:endParaRPr lang="en-GB" sz="32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3200" dirty="0" err="1" smtClean="0"/>
              <a:t>Grafana</a:t>
            </a:r>
            <a:r>
              <a:rPr lang="en-GB" sz="3200" dirty="0"/>
              <a:t>: </a:t>
            </a:r>
            <a:r>
              <a:rPr lang="en-GB" sz="3200" u="sng" dirty="0">
                <a:solidFill>
                  <a:srgbClr val="0070C0"/>
                </a:solidFill>
              </a:rPr>
              <a:t>grafana.org</a:t>
            </a:r>
            <a:r>
              <a:rPr lang="en-GB" sz="3200" dirty="0" smtClean="0"/>
              <a:t> </a:t>
            </a:r>
          </a:p>
          <a:p>
            <a:pPr marL="0" indent="0">
              <a:buNone/>
            </a:pPr>
            <a:r>
              <a:rPr lang="en-GB" sz="3200" dirty="0" err="1" smtClean="0"/>
              <a:t>Bosun</a:t>
            </a:r>
            <a:r>
              <a:rPr lang="en-GB" sz="3200" dirty="0" smtClean="0"/>
              <a:t>: </a:t>
            </a:r>
            <a:r>
              <a:rPr lang="en-GB" sz="3200" u="sng" dirty="0">
                <a:solidFill>
                  <a:srgbClr val="0070C0"/>
                </a:solidFill>
              </a:rPr>
              <a:t>bosun.org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Stack Overflow </a:t>
            </a:r>
            <a:r>
              <a:rPr lang="en-GB" sz="3200" dirty="0" smtClean="0"/>
              <a:t>OSS: </a:t>
            </a:r>
            <a:r>
              <a:rPr lang="en-GB" sz="3200" u="sng" dirty="0" smtClean="0">
                <a:solidFill>
                  <a:srgbClr val="0070C0"/>
                </a:solidFill>
              </a:rPr>
              <a:t>stackexchange.github.io</a:t>
            </a:r>
          </a:p>
        </p:txBody>
      </p:sp>
    </p:spTree>
    <p:extLst>
      <p:ext uri="{BB962C8B-B14F-4D97-AF65-F5344CB8AC3E}">
        <p14:creationId xmlns:p14="http://schemas.microsoft.com/office/powerpoint/2010/main" val="18675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2656"/>
            <a:ext cx="10363200" cy="561094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Stack Overflow can run off one web server – that’s how much headroom they have.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This is a fact – it has happened, though not intentionally!</a:t>
            </a:r>
          </a:p>
          <a:p>
            <a:pPr marL="0" indent="0">
              <a:buNone/>
            </a:pPr>
            <a:r>
              <a:rPr lang="en-GB" sz="3200" dirty="0" smtClean="0"/>
              <a:t>(bad deploy left only one web server operating)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5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Optimization -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200" dirty="0" smtClean="0"/>
              <a:t>All the monitoring mentioned previously is essential to their great performance.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You can’t optimize what you can’t measure.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200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Optimization - SQL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Writing highly optimized SQL – everyone on the team goes through a SQL course where we learn how to read query plans and optimize written SQL.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Mini Profilers helps us find badly performing queries.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556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528 Million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3200" dirty="0" smtClean="0"/>
              <a:t>Stack Overflow database Queries a Day</a:t>
            </a:r>
          </a:p>
          <a:p>
            <a:pPr marL="0" indent="0" algn="just">
              <a:buNone/>
            </a:pPr>
            <a:endParaRPr lang="en-US" altLang="en-US" sz="3200" dirty="0"/>
          </a:p>
          <a:p>
            <a:pPr marL="0" indent="0" algn="just">
              <a:buNone/>
            </a:pPr>
            <a:endParaRPr lang="en-US" altLang="en-US" sz="3200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(11,000 queries/second at peak) </a:t>
            </a:r>
          </a:p>
        </p:txBody>
      </p:sp>
    </p:spTree>
    <p:extLst>
      <p:ext uri="{BB962C8B-B14F-4D97-AF65-F5344CB8AC3E}">
        <p14:creationId xmlns:p14="http://schemas.microsoft.com/office/powerpoint/2010/main" val="28574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200" dirty="0" smtClean="0"/>
              <a:t>Multiple levels of caching:</a:t>
            </a:r>
          </a:p>
          <a:p>
            <a:r>
              <a:rPr lang="en-GB" sz="3200" dirty="0" smtClean="0"/>
              <a:t>L1 cache – on each web server</a:t>
            </a:r>
          </a:p>
          <a:p>
            <a:r>
              <a:rPr lang="en-GB" sz="3200" dirty="0" smtClean="0"/>
              <a:t>L2 cache – </a:t>
            </a:r>
            <a:r>
              <a:rPr lang="en-GB" sz="3200" dirty="0" err="1" smtClean="0"/>
              <a:t>Redis</a:t>
            </a:r>
            <a:r>
              <a:rPr lang="en-GB" sz="3200" dirty="0" smtClean="0"/>
              <a:t> 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Caches include results from the DB, HTML fragments and so on</a:t>
            </a:r>
          </a:p>
        </p:txBody>
      </p:sp>
    </p:spTree>
    <p:extLst>
      <p:ext uri="{BB962C8B-B14F-4D97-AF65-F5344CB8AC3E}">
        <p14:creationId xmlns:p14="http://schemas.microsoft.com/office/powerpoint/2010/main" val="10567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libraries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200" dirty="0" smtClean="0"/>
              <a:t>When existing functionality is not fast enough and no 3</a:t>
            </a:r>
            <a:r>
              <a:rPr lang="en-GB" sz="3200" baseline="30000" dirty="0" smtClean="0"/>
              <a:t>rd</a:t>
            </a:r>
            <a:r>
              <a:rPr lang="en-GB" sz="3200" dirty="0" smtClean="0"/>
              <a:t> party library is fast enough – we will sometimes write our own highly optimized / specific library.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Dapper – a micro ORM</a:t>
            </a:r>
          </a:p>
          <a:p>
            <a:pPr marL="0" indent="0">
              <a:buNone/>
            </a:pPr>
            <a:r>
              <a:rPr lang="en-GB" sz="3200" dirty="0" err="1" smtClean="0"/>
              <a:t>Jil</a:t>
            </a:r>
            <a:r>
              <a:rPr lang="en-GB" sz="3200" dirty="0" smtClean="0"/>
              <a:t> – a JSON </a:t>
            </a:r>
            <a:r>
              <a:rPr lang="en-GB" sz="3200" dirty="0" err="1" smtClean="0"/>
              <a:t>serializer</a:t>
            </a:r>
            <a:r>
              <a:rPr lang="en-GB" sz="3200" dirty="0"/>
              <a:t> </a:t>
            </a:r>
            <a:r>
              <a:rPr lang="en-GB" sz="3200" dirty="0" smtClean="0"/>
              <a:t>/ </a:t>
            </a:r>
            <a:r>
              <a:rPr lang="en-GB" sz="3200" dirty="0" err="1" smtClean="0"/>
              <a:t>deserializer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08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04664"/>
            <a:ext cx="10363200" cy="55389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200" dirty="0" smtClean="0"/>
              <a:t>Did I mention caching?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029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Performance – </a:t>
            </a:r>
            <a:r>
              <a:rPr lang="en-GB" dirty="0" err="1" smtClean="0"/>
              <a:t>misc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3200" dirty="0" smtClean="0"/>
              <a:t>Performance is important to them – performance is a feature</a:t>
            </a:r>
          </a:p>
          <a:p>
            <a:r>
              <a:rPr lang="en-GB" sz="3200" dirty="0" smtClean="0"/>
              <a:t>Everyone on the team understands the low level of performance</a:t>
            </a:r>
          </a:p>
          <a:p>
            <a:r>
              <a:rPr lang="en-GB" sz="3200" dirty="0" smtClean="0"/>
              <a:t>Understanding when to offload work – for example tag engine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245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How it is done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“The Cloud”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34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Philosophy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More expensive than co-located servers</a:t>
            </a:r>
          </a:p>
          <a:p>
            <a:r>
              <a:rPr lang="en-GB" sz="3200" dirty="0" smtClean="0"/>
              <a:t>Unfit for their requirements:</a:t>
            </a:r>
          </a:p>
          <a:p>
            <a:pPr lvl="1"/>
            <a:r>
              <a:rPr lang="en-GB" sz="3200" dirty="0" smtClean="0"/>
              <a:t>Extreme high performance</a:t>
            </a:r>
          </a:p>
          <a:p>
            <a:pPr lvl="1"/>
            <a:r>
              <a:rPr lang="en-GB" sz="3200" dirty="0" smtClean="0"/>
              <a:t>Tight control of above</a:t>
            </a:r>
          </a:p>
          <a:p>
            <a:r>
              <a:rPr lang="en-GB" sz="3200" dirty="0" smtClean="0"/>
              <a:t>Likely require re-engineering the DB (Stack Overflow DB larger than largest Azure offering)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633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Philosophy -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Doesn’t afford as much capacity headroom</a:t>
            </a:r>
          </a:p>
          <a:p>
            <a:r>
              <a:rPr lang="en-GB" sz="3200" dirty="0" smtClean="0"/>
              <a:t>Unreliable internal network (slow, jittery)</a:t>
            </a:r>
          </a:p>
          <a:p>
            <a:r>
              <a:rPr lang="en-GB" sz="3200" dirty="0" smtClean="0"/>
              <a:t>Latency issues</a:t>
            </a:r>
          </a:p>
          <a:p>
            <a:endParaRPr lang="en-GB" sz="3200" dirty="0"/>
          </a:p>
          <a:p>
            <a:r>
              <a:rPr lang="en-GB" sz="3200" dirty="0" smtClean="0"/>
              <a:t>Used for:</a:t>
            </a:r>
          </a:p>
          <a:p>
            <a:pPr lvl="1"/>
            <a:r>
              <a:rPr lang="en-GB" sz="3200" dirty="0" smtClean="0"/>
              <a:t>Backups (glacier)</a:t>
            </a:r>
          </a:p>
          <a:p>
            <a:pPr lvl="1"/>
            <a:r>
              <a:rPr lang="en-GB" sz="3200" dirty="0" smtClean="0"/>
              <a:t>DNS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25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Thank you!</a:t>
            </a: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en-US" sz="3200" dirty="0" smtClean="0"/>
              <a:t>Questions?</a:t>
            </a:r>
            <a:endParaRPr lang="en-US" altLang="en-US" sz="3200" dirty="0"/>
          </a:p>
          <a:p>
            <a:endParaRPr lang="en-US" altLang="en-US" sz="3200" dirty="0" smtClean="0"/>
          </a:p>
          <a:p>
            <a:r>
              <a:rPr lang="en-US" altLang="en-US" sz="3200" dirty="0" err="1" smtClean="0"/>
              <a:t>Oded</a:t>
            </a:r>
            <a:r>
              <a:rPr lang="en-US" altLang="en-US" sz="3200" dirty="0" smtClean="0"/>
              <a:t> Coster - @</a:t>
            </a:r>
            <a:r>
              <a:rPr lang="en-US" altLang="en-US" sz="3200" dirty="0" err="1" smtClean="0"/>
              <a:t>OdedCoster</a:t>
            </a: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828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3.75 Billion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 algn="ctr">
              <a:buNone/>
            </a:pPr>
            <a:r>
              <a:rPr lang="en-US" altLang="en-US" sz="3200" dirty="0" err="1" smtClean="0"/>
              <a:t>Redis</a:t>
            </a:r>
            <a:r>
              <a:rPr lang="en-US" altLang="en-US" sz="3200" dirty="0" smtClean="0"/>
              <a:t> operations a Day</a:t>
            </a:r>
          </a:p>
          <a:p>
            <a:pPr marL="0" indent="0" algn="ctr">
              <a:buNone/>
            </a:pPr>
            <a:endParaRPr lang="en-US" altLang="en-US" sz="3200" dirty="0" smtClean="0"/>
          </a:p>
          <a:p>
            <a:pPr marL="0" indent="0" algn="ctr">
              <a:buNone/>
            </a:pPr>
            <a:endParaRPr lang="en-US" altLang="en-US" sz="3200" dirty="0" smtClean="0"/>
          </a:p>
          <a:p>
            <a:pPr marL="0" indent="0" algn="ctr">
              <a:buNone/>
            </a:pPr>
            <a:r>
              <a:rPr lang="en-US" altLang="en-US" sz="3200" dirty="0" smtClean="0"/>
              <a:t>(60,000 operations a second)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074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3,644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dirty="0"/>
          </a:p>
          <a:p>
            <a:pPr marL="0" indent="0" algn="ctr">
              <a:buNone/>
            </a:pPr>
            <a:r>
              <a:rPr lang="en-US" altLang="en-US" sz="3200" dirty="0" smtClean="0"/>
              <a:t>Tag Engine Requests per Minute</a:t>
            </a:r>
          </a:p>
        </p:txBody>
      </p:sp>
    </p:spTree>
    <p:extLst>
      <p:ext uri="{BB962C8B-B14F-4D97-AF65-F5344CB8AC3E}">
        <p14:creationId xmlns:p14="http://schemas.microsoft.com/office/powerpoint/2010/main" val="34772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1166</Words>
  <Application>Microsoft Office PowerPoint</Application>
  <PresentationFormat>Widescreen</PresentationFormat>
  <Paragraphs>351</Paragraphs>
  <Slides>77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Mangal</vt:lpstr>
      <vt:lpstr>Titillium Web</vt:lpstr>
      <vt:lpstr>Trebuchet MS</vt:lpstr>
      <vt:lpstr>Wingdings</vt:lpstr>
      <vt:lpstr>Tema di Office</vt:lpstr>
      <vt:lpstr>Stack Overflow Behind the Scenes</vt:lpstr>
      <vt:lpstr> Who Am I?</vt:lpstr>
      <vt:lpstr> Overview</vt:lpstr>
      <vt:lpstr>The Numbers</vt:lpstr>
      <vt:lpstr>  1.3 Billion</vt:lpstr>
      <vt:lpstr>  370 Million</vt:lpstr>
      <vt:lpstr>  528 Million</vt:lpstr>
      <vt:lpstr>  3.75 Billion</vt:lpstr>
      <vt:lpstr>  3,644</vt:lpstr>
      <vt:lpstr>  34 Million</vt:lpstr>
      <vt:lpstr>  600,000</vt:lpstr>
      <vt:lpstr>  5.5 Billion</vt:lpstr>
      <vt:lpstr>  55 Terabytes</vt:lpstr>
      <vt:lpstr>The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Numbers</vt:lpstr>
      <vt:lpstr>PowerPoint Presentation</vt:lpstr>
      <vt:lpstr>PowerPoint Presentation</vt:lpstr>
      <vt:lpstr>How it is done</vt:lpstr>
      <vt:lpstr>Globally Distributed</vt:lpstr>
      <vt:lpstr>Project Teams</vt:lpstr>
      <vt:lpstr>Online Communication</vt:lpstr>
      <vt:lpstr>Online Communication</vt:lpstr>
      <vt:lpstr>Chat Bots</vt:lpstr>
      <vt:lpstr>Chat Bots</vt:lpstr>
      <vt:lpstr>Chat Bots</vt:lpstr>
      <vt:lpstr>Chat Bots</vt:lpstr>
      <vt:lpstr>Chat Bots</vt:lpstr>
      <vt:lpstr>Chat Bots</vt:lpstr>
      <vt:lpstr>How it is done</vt:lpstr>
      <vt:lpstr>Core Stack</vt:lpstr>
      <vt:lpstr>Supporting Cast</vt:lpstr>
      <vt:lpstr>Technology Agnostic</vt:lpstr>
      <vt:lpstr>Tools</vt:lpstr>
      <vt:lpstr>Development Process</vt:lpstr>
      <vt:lpstr>Promotion to Production</vt:lpstr>
      <vt:lpstr>What the Build does</vt:lpstr>
      <vt:lpstr>How it is done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Monitoring and Alerting</vt:lpstr>
      <vt:lpstr>PowerPoint Presentation</vt:lpstr>
      <vt:lpstr>Optimization - Monitoring</vt:lpstr>
      <vt:lpstr>Optimization - SQL</vt:lpstr>
      <vt:lpstr>Caching</vt:lpstr>
      <vt:lpstr>Fast libraries</vt:lpstr>
      <vt:lpstr>PowerPoint Presentation</vt:lpstr>
      <vt:lpstr>Performance – misc</vt:lpstr>
      <vt:lpstr>How it is done</vt:lpstr>
      <vt:lpstr>Cloud Philosophy</vt:lpstr>
      <vt:lpstr>Cloud Philosophy - continued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Lady Blue</dc:creator>
  <cp:lastModifiedBy>Oded Coster</cp:lastModifiedBy>
  <cp:revision>23</cp:revision>
  <dcterms:created xsi:type="dcterms:W3CDTF">2016-02-16T15:52:24Z</dcterms:created>
  <dcterms:modified xsi:type="dcterms:W3CDTF">2017-11-07T12:16:57Z</dcterms:modified>
</cp:coreProperties>
</file>